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01" r:id="rId1"/>
  </p:sldMasterIdLst>
  <p:notesMasterIdLst>
    <p:notesMasterId r:id="rId15"/>
  </p:notesMasterIdLst>
  <p:handoutMasterIdLst>
    <p:handoutMasterId r:id="rId16"/>
  </p:handoutMasterIdLst>
  <p:sldIdLst>
    <p:sldId id="893" r:id="rId2"/>
    <p:sldId id="855" r:id="rId3"/>
    <p:sldId id="882" r:id="rId4"/>
    <p:sldId id="889" r:id="rId5"/>
    <p:sldId id="886" r:id="rId6"/>
    <p:sldId id="859" r:id="rId7"/>
    <p:sldId id="888" r:id="rId8"/>
    <p:sldId id="895" r:id="rId9"/>
    <p:sldId id="891" r:id="rId10"/>
    <p:sldId id="832" r:id="rId11"/>
    <p:sldId id="902" r:id="rId12"/>
    <p:sldId id="898" r:id="rId13"/>
    <p:sldId id="874" r:id="rId14"/>
  </p:sldIdLst>
  <p:sldSz cx="9144000" cy="6858000" type="screen4x3"/>
  <p:notesSz cx="7019925" cy="9305925"/>
  <p:custDataLst>
    <p:tags r:id="rId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99"/>
    <a:srgbClr val="FFFFFF"/>
    <a:srgbClr val="DEA900"/>
    <a:srgbClr val="0000CC"/>
    <a:srgbClr val="3366FF"/>
    <a:srgbClr val="9933FF"/>
    <a:srgbClr val="FFFF00"/>
    <a:srgbClr val="33CC33"/>
    <a:srgbClr val="009900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 autoAdjust="0"/>
    <p:restoredTop sz="94561" autoAdjust="0"/>
  </p:normalViewPr>
  <p:slideViewPr>
    <p:cSldViewPr snapToGrid="0">
      <p:cViewPr>
        <p:scale>
          <a:sx n="70" d="100"/>
          <a:sy n="70" d="100"/>
        </p:scale>
        <p:origin x="-1428" y="-78"/>
      </p:cViewPr>
      <p:guideLst>
        <p:guide orient="horz" pos="345"/>
        <p:guide orient="horz" pos="387"/>
        <p:guide pos="2880"/>
        <p:guide pos="1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862" cy="46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477" y="0"/>
            <a:ext cx="3041862" cy="46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DB4507D-AF46-4AFD-B575-C3CD4AA210BA}" type="datetimeFigureOut">
              <a:rPr lang="en-US"/>
              <a:pPr>
                <a:defRPr/>
              </a:pPr>
              <a:t>7/5/2012</a:t>
            </a:fld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359"/>
            <a:ext cx="3041862" cy="46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2" rIns="91420" bIns="45712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477" y="8839359"/>
            <a:ext cx="3041862" cy="46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2" rIns="91420" bIns="4571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05CFF0D-B8DF-4E92-A3BE-428D8599A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862" cy="46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0" tIns="46628" rIns="93260" bIns="46628" numCol="1" anchor="t" anchorCtr="0" compatLnSpc="1">
            <a:prstTxWarp prst="textNoShape">
              <a:avLst/>
            </a:prstTxWarp>
          </a:bodyPr>
          <a:lstStyle>
            <a:lvl1pPr algn="l" defTabSz="933543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477" y="0"/>
            <a:ext cx="3041862" cy="46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0" tIns="46628" rIns="93260" bIns="46628" numCol="1" anchor="t" anchorCtr="0" compatLnSpc="1">
            <a:prstTxWarp prst="textNoShape">
              <a:avLst/>
            </a:prstTxWarp>
          </a:bodyPr>
          <a:lstStyle>
            <a:lvl1pPr algn="r" defTabSz="933543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8" y="4419680"/>
            <a:ext cx="5617209" cy="418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0" tIns="46628" rIns="93260" bIns="466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359"/>
            <a:ext cx="3041862" cy="46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0" tIns="46628" rIns="93260" bIns="46628" numCol="1" anchor="b" anchorCtr="0" compatLnSpc="1">
            <a:prstTxWarp prst="textNoShape">
              <a:avLst/>
            </a:prstTxWarp>
          </a:bodyPr>
          <a:lstStyle>
            <a:lvl1pPr algn="l" defTabSz="933543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477" y="8839359"/>
            <a:ext cx="3041862" cy="46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60" tIns="46628" rIns="93260" bIns="46628" numCol="1" anchor="b" anchorCtr="0" compatLnSpc="1">
            <a:prstTxWarp prst="textNoShape">
              <a:avLst/>
            </a:prstTxWarp>
          </a:bodyPr>
          <a:lstStyle>
            <a:lvl1pPr algn="r" defTabSz="933543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DFBC9D0-AD76-48E3-AD44-E3CC5E0246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B55BE-F898-41EE-A5A6-EAF474211B9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3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2400" dirty="0" smtClean="0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93B9B-3892-486F-AF45-73D31907EC2A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9155" name="Rectangle 5"/>
          <p:cNvSpPr txBox="1">
            <a:spLocks noGrp="1" noChangeArrowheads="1"/>
          </p:cNvSpPr>
          <p:nvPr/>
        </p:nvSpPr>
        <p:spPr bwMode="auto">
          <a:xfrm>
            <a:off x="3977426" y="8841265"/>
            <a:ext cx="3042499" cy="46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418" tIns="0" rIns="19418" bIns="0" anchor="b"/>
          <a:lstStyle/>
          <a:p>
            <a:pPr algn="r" defTabSz="928752"/>
            <a:fld id="{747BEE42-458B-4E76-BF9F-06C66633E299}" type="slidenum">
              <a:rPr lang="en-US" sz="1100" i="1">
                <a:latin typeface="Times New Roman" pitchFamily="18" charset="0"/>
              </a:rPr>
              <a:pPr algn="r" defTabSz="928752"/>
              <a:t>3</a:t>
            </a:fld>
            <a:endParaRPr lang="en-US" sz="1100" i="1" dirty="0">
              <a:latin typeface="Times New Roman" pitchFamily="18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1675"/>
            <a:ext cx="4643437" cy="3482975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927" y="4419042"/>
            <a:ext cx="5150072" cy="4186711"/>
          </a:xfrm>
          <a:noFill/>
          <a:ln/>
        </p:spPr>
        <p:txBody>
          <a:bodyPr lIns="93854" tIns="46929" rIns="93854" bIns="46929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2200" dirty="0" smtClean="0">
              <a:latin typeface="Lucida Grande" pitchFamily="1" charset="0"/>
              <a:ea typeface="ＭＳ Ｐゴシック" pitchFamily="1" charset="-128"/>
              <a:sym typeface="Lucida Grande" pitchFamily="1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" name="Picture 3" descr="ppt_future_globe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4" descr="noc_logo blue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72" y="480"/>
              <a:ext cx="2304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3B99-FBE2-4B71-BDDE-234F22076D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76203"/>
            <a:ext cx="20764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6203"/>
            <a:ext cx="607695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3CF3F-772B-4071-A692-17B3FC9065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705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4" y="1524001"/>
            <a:ext cx="8229601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4DA93-D451-4602-A7F6-85D4DD746A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76200"/>
            <a:ext cx="6705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524001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524001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38623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38623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397C3-FFEE-4564-B35C-43929DDBCA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705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524001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38623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55895-F65E-48D4-A1F1-BC070690E2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705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5240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5240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6741-F809-4D9C-92F1-9F7FD676FA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558" y="76200"/>
            <a:ext cx="5959642" cy="838200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6E798-9066-4CCB-94A0-213B649142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5C6AB-9FE8-4C92-ADBA-879623DC05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5240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D5E85-AC64-405F-AE0A-9D70F228FB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20663-724A-48DF-935E-20A453985F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04825" y="5676900"/>
            <a:ext cx="457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2B464-7134-4129-B7AF-717073AF09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D25A2-75CE-4FA2-8383-A082A3E372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688F2-2EFE-4988-A31F-3619823645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D41D3-DCC4-40F5-B201-5064E60173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noc_logo"/>
          <p:cNvPicPr>
            <a:picLocks noChangeAspect="1" noChangeArrowheads="1"/>
          </p:cNvPicPr>
          <p:nvPr/>
        </p:nvPicPr>
        <p:blipFill>
          <a:blip r:embed="rId17" cstate="print"/>
          <a:srcRect b="8257"/>
          <a:stretch>
            <a:fillRect/>
          </a:stretch>
        </p:blipFill>
        <p:spPr bwMode="auto">
          <a:xfrm>
            <a:off x="7032625" y="282575"/>
            <a:ext cx="19843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670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0" y="990600"/>
            <a:ext cx="9144000" cy="76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45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86690E-DD12-4EE9-AF74-233A963A09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4137" name="Rectangle 9"/>
          <p:cNvSpPr>
            <a:spLocks noChangeArrowheads="1"/>
          </p:cNvSpPr>
          <p:nvPr userDrawn="1"/>
        </p:nvSpPr>
        <p:spPr bwMode="auto">
          <a:xfrm>
            <a:off x="0" y="990600"/>
            <a:ext cx="9144000" cy="76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087" descr="jwst_circle_design3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12700"/>
            <a:ext cx="9779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  <p:sldLayoutId id="2147484115" r:id="rId14"/>
    <p:sldLayoutId id="2147484116" r:id="rId1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6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emf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04_JWST%20Deployment%20Video.mov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4985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49860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84416" y="4700686"/>
            <a:ext cx="7659584" cy="2157800"/>
          </a:xfrm>
          <a:prstGeom prst="rect">
            <a:avLst/>
          </a:prstGeom>
          <a:solidFill>
            <a:schemeClr val="tx1"/>
          </a:solidFill>
        </p:spPr>
        <p:txBody>
          <a:bodyPr wrap="square" lIns="64291" tIns="32146" rIns="64291" bIns="32146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Status of the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James Webb Space Telescope (JWST)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Optical Telescope Element (OTE)</a:t>
            </a:r>
          </a:p>
          <a:p>
            <a:pPr eaLnBrk="1" hangingPunct="1"/>
            <a:endParaRPr lang="en-US" sz="1600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latin typeface="Arial Narrow" pitchFamily="34" charset="0"/>
              </a:rPr>
              <a:t>Northrop Grumman:  Charlie Atkinson, Scott C. Texter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Arial Narrow" pitchFamily="34" charset="0"/>
              </a:rPr>
              <a:t>NASA/GSFC:  Lee Feinberg, Ritva Keski-Kuha</a:t>
            </a:r>
          </a:p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latin typeface="Arial Narrow" pitchFamily="34" charset="0"/>
              </a:rPr>
              <a:t>July 6th, 2012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496290" y="0"/>
            <a:ext cx="7647709" cy="116378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93" descr="noc_logo bl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3475" y="337300"/>
            <a:ext cx="23828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08_head_on_bea_below_Hor_ppt.jpg"/>
          <p:cNvPicPr>
            <a:picLocks noChangeAspect="1"/>
          </p:cNvPicPr>
          <p:nvPr/>
        </p:nvPicPr>
        <p:blipFill>
          <a:blip r:embed="rId5" cstate="print"/>
          <a:srcRect r="83620"/>
          <a:stretch>
            <a:fillRect/>
          </a:stretch>
        </p:blipFill>
        <p:spPr bwMode="auto">
          <a:xfrm>
            <a:off x="1" y="0"/>
            <a:ext cx="14982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ASA_BallTra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0213" y="5554220"/>
            <a:ext cx="1080738" cy="92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918680" y="76200"/>
            <a:ext cx="6705600" cy="838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cs typeface="Arial" pitchFamily="34" charset="0"/>
              </a:rPr>
              <a:t>OTE Structure Status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8862" y="1132193"/>
            <a:ext cx="4943513" cy="250068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28600" indent="-228600" eaLnBrk="0" hangingPunct="0">
              <a:spcBef>
                <a:spcPts val="300"/>
              </a:spcBef>
              <a:buFont typeface="Tahoma" pitchFamily="34" charset="0"/>
              <a:buChar char="•"/>
              <a:defRPr/>
            </a:pPr>
            <a:r>
              <a:rPr lang="en-US" sz="16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 four SMSS tubes have been manufactured</a:t>
            </a:r>
          </a:p>
          <a:p>
            <a:pPr marL="228600" indent="-228600" eaLnBrk="0" hangingPunct="0">
              <a:spcBef>
                <a:spcPts val="300"/>
              </a:spcBef>
              <a:buFont typeface="Tahoma" pitchFamily="34" charset="0"/>
              <a:buChar char="•"/>
              <a:defRPr/>
            </a:pPr>
            <a:r>
              <a:rPr lang="en-US" sz="16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PMBSS Center Section is complete</a:t>
            </a:r>
          </a:p>
          <a:p>
            <a:pPr marL="228600" indent="-228600" eaLnBrk="0" hangingPunct="0">
              <a:spcBef>
                <a:spcPts val="300"/>
              </a:spcBef>
              <a:buFont typeface="Tahoma" pitchFamily="34" charset="0"/>
              <a:buChar char="•"/>
              <a:defRPr/>
            </a:pPr>
            <a:r>
              <a:rPr lang="en-US" sz="16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Backplane Support Frame (BSF) is in assembly</a:t>
            </a:r>
          </a:p>
          <a:p>
            <a:pPr marL="228600" indent="-228600" eaLnBrk="0" hangingPunct="0">
              <a:spcBef>
                <a:spcPts val="300"/>
              </a:spcBef>
              <a:buFont typeface="Tahoma" pitchFamily="34" charset="0"/>
              <a:buChar char="•"/>
              <a:defRPr/>
            </a:pPr>
            <a:r>
              <a:rPr lang="en-US" sz="16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DTA tubes have been produced and machined</a:t>
            </a:r>
          </a:p>
          <a:p>
            <a:pPr marL="228600" indent="-228600" eaLnBrk="0" hangingPunct="0">
              <a:spcBef>
                <a:spcPts val="300"/>
              </a:spcBef>
              <a:buFont typeface="Tahoma" pitchFamily="34" charset="0"/>
              <a:buChar char="•"/>
              <a:defRPr/>
            </a:pPr>
            <a:r>
              <a:rPr lang="en-US" sz="16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DTA deployment mechanism qualification testing has started</a:t>
            </a:r>
          </a:p>
          <a:p>
            <a:pPr marL="228600" indent="-228600" eaLnBrk="0" hangingPunct="0">
              <a:spcBef>
                <a:spcPts val="300"/>
              </a:spcBef>
              <a:buFont typeface="Tahoma" pitchFamily="34" charset="0"/>
              <a:buChar char="•"/>
              <a:defRPr/>
            </a:pPr>
            <a:r>
              <a:rPr lang="en-US" sz="16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SMSS and PMBA wing deployment mechanisms starting their qualification testing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4282" y="1079096"/>
            <a:ext cx="3671047" cy="19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938" y="4243364"/>
            <a:ext cx="2021723" cy="134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/>
        </p:nvGrpSpPr>
        <p:grpSpPr>
          <a:xfrm>
            <a:off x="5147157" y="3126586"/>
            <a:ext cx="3996843" cy="1116701"/>
            <a:chOff x="1933347" y="3078547"/>
            <a:chExt cx="3996843" cy="1116701"/>
          </a:xfrm>
        </p:grpSpPr>
        <p:grpSp>
          <p:nvGrpSpPr>
            <p:cNvPr id="23" name="Group 22"/>
            <p:cNvGrpSpPr/>
            <p:nvPr/>
          </p:nvGrpSpPr>
          <p:grpSpPr>
            <a:xfrm>
              <a:off x="1933347" y="3078547"/>
              <a:ext cx="2800022" cy="1116701"/>
              <a:chOff x="3237707" y="2896394"/>
              <a:chExt cx="4032250" cy="1608137"/>
            </a:xfrm>
          </p:grpSpPr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5400000">
                <a:off x="4449763" y="1684338"/>
                <a:ext cx="1608137" cy="4032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>
                <a:off x="3644153" y="3926541"/>
                <a:ext cx="3563471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4" name="TextBox 23"/>
            <p:cNvSpPr txBox="1"/>
            <p:nvPr/>
          </p:nvSpPr>
          <p:spPr>
            <a:xfrm>
              <a:off x="4020675" y="3375211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BSF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82358" y="3836893"/>
              <a:ext cx="1447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Center Section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2" descr="http://media.globenewswire.com/cache/189/hires/13470.jpg"/>
          <p:cNvPicPr>
            <a:picLocks noChangeAspect="1" noChangeArrowheads="1"/>
          </p:cNvPicPr>
          <p:nvPr/>
        </p:nvPicPr>
        <p:blipFill>
          <a:blip r:embed="rId5" cstate="print"/>
          <a:srcRect b="11441"/>
          <a:stretch>
            <a:fillRect/>
          </a:stretch>
        </p:blipFill>
        <p:spPr bwMode="auto">
          <a:xfrm>
            <a:off x="0" y="3862862"/>
            <a:ext cx="5085941" cy="299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7674" y="5638098"/>
            <a:ext cx="1037927" cy="12199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6904" y="5581934"/>
            <a:ext cx="1053653" cy="127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Slide Number Placeholder 6"/>
          <p:cNvSpPr txBox="1">
            <a:spLocks/>
          </p:cNvSpPr>
          <p:nvPr/>
        </p:nvSpPr>
        <p:spPr bwMode="auto">
          <a:xfrm>
            <a:off x="8734582" y="6586514"/>
            <a:ext cx="437335" cy="257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EABCC-656C-4AEE-8AB1-6D99A011DF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974558" y="76200"/>
            <a:ext cx="6122278" cy="838200"/>
          </a:xfrm>
        </p:spPr>
        <p:txBody>
          <a:bodyPr/>
          <a:lstStyle/>
          <a:p>
            <a:r>
              <a:rPr lang="en-US" sz="2800" dirty="0" smtClean="0">
                <a:latin typeface="+mj-lt"/>
              </a:rPr>
              <a:t>OTE Electronics are progressing well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 anchorCtr="0">
            <a:normAutofit/>
          </a:bodyPr>
          <a:lstStyle/>
          <a:p>
            <a:pPr>
              <a:defRPr/>
            </a:pPr>
            <a:endParaRPr lang="en-US" sz="1200" smtClean="0"/>
          </a:p>
          <a:p>
            <a:pPr>
              <a:defRPr/>
            </a:pPr>
            <a:endParaRPr lang="en-US" sz="1200" smtClean="0"/>
          </a:p>
          <a:p>
            <a:pPr>
              <a:buFont typeface="Wingdings" pitchFamily="2" charset="2"/>
              <a:buNone/>
              <a:defRPr/>
            </a:pPr>
            <a:endParaRPr lang="en-US" sz="1200" smtClean="0"/>
          </a:p>
          <a:p>
            <a:pPr>
              <a:defRPr/>
            </a:pPr>
            <a:endParaRPr lang="en-US" sz="1200" smtClean="0"/>
          </a:p>
          <a:p>
            <a:pPr>
              <a:defRPr/>
            </a:pPr>
            <a:endParaRPr lang="en-US" sz="1200" smtClean="0"/>
          </a:p>
          <a:p>
            <a:pPr>
              <a:defRPr/>
            </a:pPr>
            <a:endParaRPr lang="en-US" sz="1200" smtClean="0"/>
          </a:p>
          <a:p>
            <a:pPr>
              <a:defRPr/>
            </a:pPr>
            <a:endParaRPr lang="en-US" sz="1200" smtClean="0"/>
          </a:p>
          <a:p>
            <a:pPr>
              <a:defRPr/>
            </a:pPr>
            <a:endParaRPr lang="en-US" sz="1200" smtClean="0"/>
          </a:p>
          <a:p>
            <a:pPr>
              <a:defRPr/>
            </a:pPr>
            <a:endParaRPr lang="en-US" sz="1200" dirty="0"/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 bwMode="auto">
          <a:xfrm>
            <a:off x="8734582" y="6586514"/>
            <a:ext cx="437335" cy="257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EABCC-656C-4AEE-8AB1-6D99A011DF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4916" y="4207508"/>
            <a:ext cx="2945096" cy="2195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EDU CMU 502 AJ3 AJ6 prior to shipping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0" y="4260413"/>
            <a:ext cx="3179555" cy="2103120"/>
          </a:xfrm>
          <a:prstGeom prst="roundRect">
            <a:avLst>
              <a:gd name="adj" fmla="val 3892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SNV12554.JPG"/>
          <p:cNvPicPr>
            <a:picLocks noChangeAspect="1"/>
          </p:cNvPicPr>
          <p:nvPr/>
        </p:nvPicPr>
        <p:blipFill>
          <a:blip r:embed="rId4" cstate="print"/>
          <a:srcRect l="32477" t="26814"/>
          <a:stretch>
            <a:fillRect/>
          </a:stretch>
        </p:blipFill>
        <p:spPr>
          <a:xfrm>
            <a:off x="3316795" y="4197308"/>
            <a:ext cx="2687995" cy="2185059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1171964"/>
            <a:ext cx="9143999" cy="2444693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7338" lvl="0" indent="-287338">
              <a:spcBef>
                <a:spcPct val="65000"/>
              </a:spcBef>
              <a:buFont typeface="Arial" pitchFamily="34" charset="0"/>
              <a:buChar char="•"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  <a:cs typeface="+mn-cs"/>
              </a:rPr>
              <a:t>All 22 CMUs have been assembled and have started testing</a:t>
            </a:r>
          </a:p>
          <a:p>
            <a:pPr marL="744538" lvl="1" indent="-287338">
              <a:spcBef>
                <a:spcPct val="65000"/>
              </a:spcBef>
              <a:buFont typeface="Arial" pitchFamily="34" charset="0"/>
              <a:buChar char="•"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  <a:cs typeface="+mn-cs"/>
              </a:rPr>
              <a:t>2 have completed acceptance testing </a:t>
            </a:r>
          </a:p>
          <a:p>
            <a:pPr marL="744538" lvl="1" indent="-287338">
              <a:spcBef>
                <a:spcPct val="65000"/>
              </a:spcBef>
              <a:buFont typeface="Arial" pitchFamily="34" charset="0"/>
              <a:buChar char="•"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  <a:cs typeface="+mn-cs"/>
              </a:rPr>
              <a:t>All but three have completed cryogenic testing; will complete in July.</a:t>
            </a:r>
          </a:p>
          <a:p>
            <a:pPr marL="287338" indent="-287338">
              <a:spcBef>
                <a:spcPct val="65000"/>
              </a:spcBef>
              <a:buFont typeface="Arial" pitchFamily="34" charset="0"/>
              <a:buChar char="•"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  <a:cs typeface="+mn-cs"/>
              </a:rPr>
              <a:t>The CJB has been assembled and has completed its acceptance testing.  </a:t>
            </a:r>
          </a:p>
          <a:p>
            <a:pPr marL="287338" indent="-287338">
              <a:spcBef>
                <a:spcPct val="65000"/>
              </a:spcBef>
              <a:buFont typeface="Arial" pitchFamily="34" charset="0"/>
              <a:buChar char="•"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  <a:cs typeface="+mn-cs"/>
              </a:rPr>
              <a:t>The EM ADU has been delivered and the flight ADU is in board-level testing.</a:t>
            </a:r>
          </a:p>
          <a:p>
            <a:pPr marL="287338" marR="0" lvl="0" indent="-6350" algn="l" defTabSz="914400" rtl="0" eaLnBrk="1" fontAlgn="base" latinLnBrk="0" hangingPunct="1">
              <a:lnSpc>
                <a:spcPct val="100000"/>
              </a:lnSpc>
              <a:spcBef>
                <a:spcPct val="65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68047" y="3807721"/>
            <a:ext cx="1188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9"/>
                </a:solidFill>
              </a:rPr>
              <a:t>EM ADU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8904" y="3796348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9"/>
                </a:solidFill>
              </a:rPr>
              <a:t>CMU</a:t>
            </a:r>
            <a:endParaRPr lang="en-US" sz="2000" b="1" dirty="0">
              <a:solidFill>
                <a:srgbClr val="0000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0964" y="3771328"/>
            <a:ext cx="699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9"/>
                </a:solidFill>
              </a:rPr>
              <a:t>CJB</a:t>
            </a:r>
            <a:endParaRPr lang="en-US" sz="20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342" y="150128"/>
            <a:ext cx="6141493" cy="733425"/>
          </a:xfrm>
        </p:spPr>
        <p:txBody>
          <a:bodyPr/>
          <a:lstStyle/>
          <a:p>
            <a:r>
              <a:rPr lang="en-US" sz="2800" dirty="0" smtClean="0">
                <a:latin typeface="+mj-lt"/>
              </a:rPr>
              <a:t>OTE Integration and Test Preparation</a:t>
            </a:r>
            <a:endParaRPr lang="en-US" sz="280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7902" r="22408"/>
          <a:stretch>
            <a:fillRect/>
          </a:stretch>
        </p:blipFill>
        <p:spPr bwMode="auto">
          <a:xfrm>
            <a:off x="3098043" y="2005597"/>
            <a:ext cx="6045958" cy="475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K:\TECHNICAL\Ground Support Equipment (GSE for SSDIF 10-29-2007) 6.2\Test bed\Photos\BSTA\IMG_0032.jpg"/>
          <p:cNvPicPr>
            <a:picLocks noChangeArrowheads="1"/>
          </p:cNvPicPr>
          <p:nvPr/>
        </p:nvPicPr>
        <p:blipFill>
          <a:blip r:embed="rId3" cstate="screen"/>
          <a:srcRect b="6587"/>
          <a:stretch>
            <a:fillRect/>
          </a:stretch>
        </p:blipFill>
        <p:spPr bwMode="auto">
          <a:xfrm>
            <a:off x="286604" y="3368701"/>
            <a:ext cx="2630216" cy="338694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171965"/>
            <a:ext cx="9143999" cy="779666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7338" lvl="0" indent="-287338">
              <a:spcBef>
                <a:spcPct val="65000"/>
              </a:spcBef>
              <a:buFont typeface="Arial" pitchFamily="34" charset="0"/>
              <a:buChar char="•"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  <a:cs typeface="+mn-cs"/>
              </a:rPr>
              <a:t>The Ambient Optical Assembly Stand is currently installed at GSFC, ready for optics integration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" y="1897568"/>
            <a:ext cx="3029802" cy="176003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7338" lvl="0" indent="-287338">
              <a:spcBef>
                <a:spcPct val="65000"/>
              </a:spcBef>
              <a:buFont typeface="Arial" pitchFamily="34" charset="0"/>
              <a:buChar char="•"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  <a:cs typeface="+mn-cs"/>
              </a:rPr>
              <a:t>The multi-axis robotic arm used to align and install the PMSAs onto the OTE structure has been demonstrated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0430" y="0"/>
            <a:ext cx="103048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9011" name="Content Placeholder 2"/>
          <p:cNvSpPr>
            <a:spLocks noGrp="1"/>
          </p:cNvSpPr>
          <p:nvPr>
            <p:ph idx="1"/>
          </p:nvPr>
        </p:nvSpPr>
        <p:spPr>
          <a:xfrm>
            <a:off x="805634" y="281129"/>
            <a:ext cx="8295680" cy="2107230"/>
          </a:xfrm>
          <a:solidFill>
            <a:srgbClr val="FFFFFF">
              <a:alpha val="34118"/>
            </a:srgbClr>
          </a:solidFill>
        </p:spPr>
        <p:txBody>
          <a:bodyPr/>
          <a:lstStyle/>
          <a:p>
            <a:pPr eaLnBrk="1" hangingPunct="1"/>
            <a:r>
              <a:rPr lang="en-US" sz="2400" dirty="0" smtClean="0"/>
              <a:t>Summary:</a:t>
            </a:r>
          </a:p>
          <a:p>
            <a:pPr lvl="1" eaLnBrk="1" hangingPunct="1"/>
            <a:r>
              <a:rPr lang="en-US" sz="2100" dirty="0" smtClean="0"/>
              <a:t>The OTE continues to make terrific forward progress</a:t>
            </a:r>
          </a:p>
          <a:p>
            <a:pPr eaLnBrk="1" hangingPunct="1"/>
            <a:r>
              <a:rPr lang="en-US" sz="2400" dirty="0" smtClean="0"/>
              <a:t>Acknowledgements</a:t>
            </a:r>
          </a:p>
          <a:p>
            <a:pPr lvl="1" eaLnBrk="1" hangingPunct="1"/>
            <a:r>
              <a:rPr lang="en-US" sz="1800" dirty="0" smtClean="0"/>
              <a:t>A very large team of very talented individuals</a:t>
            </a:r>
          </a:p>
          <a:p>
            <a:pPr lvl="1" eaLnBrk="1" hangingPunct="1"/>
            <a:r>
              <a:rPr lang="en-US" sz="1800" dirty="0" smtClean="0"/>
              <a:t>From dozens of organizations across 11 (or more) states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9" name="Picture 4"/>
          <p:cNvPicPr>
            <a:picLocks noChangeAspect="1" noChangeArrowheads="1"/>
          </p:cNvPicPr>
          <p:nvPr/>
        </p:nvPicPr>
        <p:blipFill>
          <a:blip r:embed="rId3" cstate="print"/>
          <a:srcRect b="6788"/>
          <a:stretch>
            <a:fillRect/>
          </a:stretch>
        </p:blipFill>
        <p:spPr bwMode="auto">
          <a:xfrm>
            <a:off x="-133391" y="760667"/>
            <a:ext cx="7232306" cy="53910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+mj-lt"/>
              </a:rPr>
              <a:t>JWST Observatory Breakdown</a:t>
            </a:r>
            <a:endParaRPr lang="en-US" sz="2800" dirty="0">
              <a:latin typeface="+mj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2444" y="1435608"/>
            <a:ext cx="7654590" cy="5113110"/>
            <a:chOff x="102444" y="1435608"/>
            <a:chExt cx="7654590" cy="5113110"/>
          </a:xfrm>
        </p:grpSpPr>
        <p:sp>
          <p:nvSpPr>
            <p:cNvPr id="9" name="TextBox 8"/>
            <p:cNvSpPr txBox="1"/>
            <p:nvPr/>
          </p:nvSpPr>
          <p:spPr>
            <a:xfrm>
              <a:off x="4152457" y="1435608"/>
              <a:ext cx="36045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Optical Telescope Element (OTE)</a:t>
              </a:r>
              <a:endParaRPr lang="en-US" sz="1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8601" y="1615440"/>
              <a:ext cx="31549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Integrated Science Instrument Module (ISIM)</a:t>
              </a:r>
              <a:endParaRPr lang="en-US" sz="1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90174" y="5608320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Sunshield</a:t>
              </a:r>
              <a:endParaRPr lang="en-US" sz="1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5862" y="5888736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Spacecraft Bus</a:t>
              </a:r>
              <a:endParaRPr lang="en-US" sz="1800" dirty="0"/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1022518" y="2322576"/>
              <a:ext cx="1673352" cy="65836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rot="10800000" flipV="1">
              <a:off x="5146462" y="1844040"/>
              <a:ext cx="874776" cy="63398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1906438" y="5404104"/>
              <a:ext cx="762000" cy="50901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 rot="16200000" flipV="1">
              <a:off x="5746918" y="5364480"/>
              <a:ext cx="313944" cy="25908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3" name="Picture 93" descr="noc_logo blu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57780" y="1832534"/>
              <a:ext cx="1596402" cy="278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93" descr="noc_logo blu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22676" y="6005604"/>
              <a:ext cx="1647768" cy="287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93" descr="noc_logo blu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545" y="6274546"/>
              <a:ext cx="1570731" cy="274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35"/>
            <p:cNvGrpSpPr>
              <a:grpSpLocks/>
            </p:cNvGrpSpPr>
            <p:nvPr/>
          </p:nvGrpSpPr>
          <p:grpSpPr bwMode="auto">
            <a:xfrm>
              <a:off x="102444" y="2301875"/>
              <a:ext cx="742950" cy="873125"/>
              <a:chOff x="4832" y="2707"/>
              <a:chExt cx="498" cy="585"/>
            </a:xfrm>
          </p:grpSpPr>
          <p:sp>
            <p:nvSpPr>
              <p:cNvPr id="22" name="Rectangle 36"/>
              <p:cNvSpPr>
                <a:spLocks noChangeArrowheads="1"/>
              </p:cNvSpPr>
              <p:nvPr/>
            </p:nvSpPr>
            <p:spPr bwMode="auto">
              <a:xfrm>
                <a:off x="4862" y="2707"/>
                <a:ext cx="432" cy="57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24" name="Picture 37" descr="NASA_BallTran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05" y="2764"/>
                <a:ext cx="372" cy="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 Box 38"/>
              <p:cNvSpPr txBox="1">
                <a:spLocks noChangeArrowheads="1"/>
              </p:cNvSpPr>
              <p:nvPr/>
            </p:nvSpPr>
            <p:spPr bwMode="auto">
              <a:xfrm>
                <a:off x="4832" y="3113"/>
                <a:ext cx="498" cy="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 anchorCtr="1"/>
              <a:lstStyle/>
              <a:p>
                <a:pPr>
                  <a:defRPr/>
                </a:pPr>
                <a:r>
                  <a:rPr lang="en-US" sz="1800" b="0">
                    <a:solidFill>
                      <a:srgbClr val="0B3D9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Impact" pitchFamily="34" charset="0"/>
                  </a:rPr>
                  <a:t>GSFC</a:t>
                </a:r>
                <a:endParaRPr lang="en-US" sz="1000" b="0">
                  <a:solidFill>
                    <a:srgbClr val="0B3D9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Impact" pitchFamily="34" charset="0"/>
                </a:endParaRPr>
              </a:p>
              <a:p>
                <a:pPr>
                  <a:defRPr/>
                </a:pPr>
                <a:endParaRPr lang="en-US" sz="1000" b="0">
                  <a:solidFill>
                    <a:srgbClr val="0B3D9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Impact" pitchFamily="34" charset="0"/>
                </a:endParaRPr>
              </a:p>
            </p:txBody>
          </p:sp>
        </p:grpSp>
      </p:grpSp>
      <p:pic>
        <p:nvPicPr>
          <p:cNvPr id="27" name="Picture 26" descr="View24.bmp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rcRect l="29382" t="7887" r="36866"/>
          <a:stretch>
            <a:fillRect/>
          </a:stretch>
        </p:blipFill>
        <p:spPr>
          <a:xfrm>
            <a:off x="7440276" y="2985629"/>
            <a:ext cx="1657516" cy="3401723"/>
          </a:xfrm>
          <a:prstGeom prst="rect">
            <a:avLst/>
          </a:prstGeom>
        </p:spPr>
      </p:pic>
      <p:sp>
        <p:nvSpPr>
          <p:cNvPr id="26" name="Slide Number Placeholder 6"/>
          <p:cNvSpPr txBox="1">
            <a:spLocks/>
          </p:cNvSpPr>
          <p:nvPr/>
        </p:nvSpPr>
        <p:spPr bwMode="auto">
          <a:xfrm>
            <a:off x="8734582" y="6586514"/>
            <a:ext cx="437335" cy="257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EABCC-656C-4AEE-8AB1-6D99A011DF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89013" y="158750"/>
            <a:ext cx="5067300" cy="669925"/>
          </a:xfrm>
        </p:spPr>
        <p:txBody>
          <a:bodyPr/>
          <a:lstStyle/>
          <a:p>
            <a:r>
              <a:rPr lang="en-US" sz="2800" dirty="0" smtClean="0"/>
              <a:t>OTE Architecture Overview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0" y="1040746"/>
            <a:ext cx="9063318" cy="5577448"/>
            <a:chOff x="0" y="1040746"/>
            <a:chExt cx="9063318" cy="5577448"/>
          </a:xfrm>
        </p:grpSpPr>
        <p:pic>
          <p:nvPicPr>
            <p:cNvPr id="12290" name="Picture 44" descr="JWST Color Square"/>
            <p:cNvPicPr>
              <a:picLocks noChangeAspect="1" noChangeArrowheads="1"/>
            </p:cNvPicPr>
            <p:nvPr/>
          </p:nvPicPr>
          <p:blipFill>
            <a:blip r:embed="rId3" cstate="print"/>
            <a:srcRect t="8473" b="4236"/>
            <a:stretch>
              <a:fillRect/>
            </a:stretch>
          </p:blipFill>
          <p:spPr bwMode="auto">
            <a:xfrm>
              <a:off x="219075" y="1122269"/>
              <a:ext cx="8372475" cy="549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2" name="Rectangle 4"/>
            <p:cNvSpPr>
              <a:spLocks noChangeArrowheads="1"/>
            </p:cNvSpPr>
            <p:nvPr/>
          </p:nvSpPr>
          <p:spPr bwMode="auto">
            <a:xfrm>
              <a:off x="280988" y="1148229"/>
              <a:ext cx="1931987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Secondary Mirror Support </a:t>
              </a:r>
            </a:p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Structure (SMSS) </a:t>
              </a:r>
              <a:endParaRPr lang="en-US" sz="1200"/>
            </a:p>
          </p:txBody>
        </p:sp>
        <p:sp>
          <p:nvSpPr>
            <p:cNvPr id="12293" name="Rectangle 6"/>
            <p:cNvSpPr>
              <a:spLocks noChangeArrowheads="1"/>
            </p:cNvSpPr>
            <p:nvPr/>
          </p:nvSpPr>
          <p:spPr bwMode="auto">
            <a:xfrm>
              <a:off x="382588" y="4588342"/>
              <a:ext cx="1776412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Primary Mirror Segment </a:t>
              </a:r>
            </a:p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Assemblies (PMSA) </a:t>
              </a:r>
              <a:endParaRPr lang="en-US" sz="1200"/>
            </a:p>
          </p:txBody>
        </p:sp>
        <p:sp>
          <p:nvSpPr>
            <p:cNvPr id="12294" name="Rectangle 7"/>
            <p:cNvSpPr>
              <a:spLocks noChangeArrowheads="1"/>
            </p:cNvSpPr>
            <p:nvPr/>
          </p:nvSpPr>
          <p:spPr bwMode="auto">
            <a:xfrm>
              <a:off x="1417638" y="5107454"/>
              <a:ext cx="320357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u="sng">
                  <a:solidFill>
                    <a:srgbClr val="000000"/>
                  </a:solidFill>
                  <a:latin typeface="Arial" charset="0"/>
                </a:rPr>
                <a:t>Primary Mirror Backplane Assembly (PMBA)</a:t>
              </a:r>
              <a:endParaRPr lang="en-US" sz="1200" u="sng"/>
            </a:p>
          </p:txBody>
        </p:sp>
        <p:sp>
          <p:nvSpPr>
            <p:cNvPr id="12295" name="Rectangle 9"/>
            <p:cNvSpPr>
              <a:spLocks noChangeArrowheads="1"/>
            </p:cNvSpPr>
            <p:nvPr/>
          </p:nvSpPr>
          <p:spPr bwMode="auto">
            <a:xfrm>
              <a:off x="6197973" y="1281859"/>
              <a:ext cx="2774799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114300" indent="-114300" algn="l"/>
              <a:r>
                <a:rPr lang="en-US" sz="1200" u="sng" dirty="0">
                  <a:latin typeface="Arial" charset="0"/>
                </a:rPr>
                <a:t>Thermal Management Subsystem (TMS)</a:t>
              </a:r>
            </a:p>
            <a:p>
              <a:pPr marL="114300" indent="-114300" algn="l">
                <a:buFontTx/>
                <a:buChar char="•"/>
              </a:pPr>
              <a:r>
                <a:rPr lang="en-US" sz="1200" dirty="0" smtClean="0"/>
                <a:t>ISIM</a:t>
              </a:r>
              <a:r>
                <a:rPr lang="en-US" sz="1200" b="0" dirty="0" smtClean="0"/>
                <a:t> </a:t>
              </a:r>
              <a:r>
                <a:rPr lang="en-US" sz="1200" b="0" dirty="0"/>
                <a:t>Roof Radiators </a:t>
              </a:r>
            </a:p>
            <a:p>
              <a:pPr marL="114300" indent="-114300" algn="l">
                <a:buFontTx/>
                <a:buChar char="•"/>
              </a:pPr>
              <a:r>
                <a:rPr lang="en-US" sz="1200" b="0" dirty="0" smtClean="0"/>
                <a:t>ISIM </a:t>
              </a:r>
              <a:r>
                <a:rPr lang="en-US" sz="1200" b="0" dirty="0"/>
                <a:t>Enclosure (MLI)</a:t>
              </a:r>
            </a:p>
            <a:p>
              <a:pPr marL="114300" indent="-114300" algn="l">
                <a:buFontTx/>
                <a:buChar char="•"/>
              </a:pPr>
              <a:r>
                <a:rPr lang="en-US" sz="1200" b="0" dirty="0"/>
                <a:t>Parasitic Tray Radiator</a:t>
              </a:r>
            </a:p>
          </p:txBody>
        </p:sp>
        <p:sp>
          <p:nvSpPr>
            <p:cNvPr id="12296" name="Rectangle 10"/>
            <p:cNvSpPr>
              <a:spLocks noChangeArrowheads="1"/>
            </p:cNvSpPr>
            <p:nvPr/>
          </p:nvSpPr>
          <p:spPr bwMode="auto">
            <a:xfrm>
              <a:off x="3143250" y="1040746"/>
              <a:ext cx="12311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Aft Optics </a:t>
              </a:r>
            </a:p>
            <a:p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Subsystem (</a:t>
              </a:r>
              <a:r>
                <a:rPr lang="en-US" sz="1200" dirty="0" smtClean="0">
                  <a:solidFill>
                    <a:srgbClr val="000000"/>
                  </a:solidFill>
                  <a:latin typeface="Arial" charset="0"/>
                </a:rPr>
                <a:t>AOS</a:t>
              </a: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)</a:t>
              </a:r>
              <a:endParaRPr lang="en-US" sz="1200" dirty="0"/>
            </a:p>
          </p:txBody>
        </p:sp>
        <p:sp>
          <p:nvSpPr>
            <p:cNvPr id="12297" name="Rectangle 12"/>
            <p:cNvSpPr>
              <a:spLocks noChangeArrowheads="1"/>
            </p:cNvSpPr>
            <p:nvPr/>
          </p:nvSpPr>
          <p:spPr bwMode="auto">
            <a:xfrm>
              <a:off x="285750" y="3683467"/>
              <a:ext cx="130333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Secondary Mirror </a:t>
              </a:r>
            </a:p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Assembly (SMA) </a:t>
              </a:r>
              <a:endParaRPr lang="en-US" sz="1200"/>
            </a:p>
          </p:txBody>
        </p:sp>
        <p:sp>
          <p:nvSpPr>
            <p:cNvPr id="12298" name="Rectangle 15"/>
            <p:cNvSpPr>
              <a:spLocks noChangeArrowheads="1"/>
            </p:cNvSpPr>
            <p:nvPr/>
          </p:nvSpPr>
          <p:spPr bwMode="auto">
            <a:xfrm>
              <a:off x="1441450" y="5301129"/>
              <a:ext cx="249872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114300" indent="-114300" algn="l">
                <a:buFontTx/>
                <a:buChar char="•"/>
              </a:pPr>
              <a:r>
                <a:rPr lang="en-US" sz="1200" b="0"/>
                <a:t>PM Backplane Support Structure (PMBSS)</a:t>
              </a:r>
            </a:p>
            <a:p>
              <a:pPr marL="114300" indent="-114300" algn="l">
                <a:buFontTx/>
                <a:buChar char="•"/>
              </a:pPr>
              <a:r>
                <a:rPr lang="en-US" sz="1200" b="0"/>
                <a:t>PM Backplane Mechanism</a:t>
              </a:r>
            </a:p>
          </p:txBody>
        </p:sp>
        <p:sp>
          <p:nvSpPr>
            <p:cNvPr id="12299" name="Rectangle 16"/>
            <p:cNvSpPr>
              <a:spLocks noChangeArrowheads="1"/>
            </p:cNvSpPr>
            <p:nvPr/>
          </p:nvSpPr>
          <p:spPr bwMode="auto">
            <a:xfrm>
              <a:off x="7289800" y="5305892"/>
              <a:ext cx="140652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Deployment Tower </a:t>
              </a:r>
            </a:p>
            <a:p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Assembly (DTA)</a:t>
              </a:r>
              <a:endParaRPr lang="en-US" sz="1200"/>
            </a:p>
          </p:txBody>
        </p:sp>
        <p:sp>
          <p:nvSpPr>
            <p:cNvPr id="12300" name="Line 18"/>
            <p:cNvSpPr>
              <a:spLocks noChangeShapeType="1"/>
            </p:cNvSpPr>
            <p:nvPr/>
          </p:nvSpPr>
          <p:spPr bwMode="auto">
            <a:xfrm flipV="1">
              <a:off x="2119313" y="4651842"/>
              <a:ext cx="850900" cy="1587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Line 19"/>
            <p:cNvSpPr>
              <a:spLocks noChangeShapeType="1"/>
            </p:cNvSpPr>
            <p:nvPr/>
          </p:nvSpPr>
          <p:spPr bwMode="auto">
            <a:xfrm flipV="1">
              <a:off x="4638675" y="4351804"/>
              <a:ext cx="857250" cy="8001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2" name="Line 20"/>
            <p:cNvSpPr>
              <a:spLocks noChangeShapeType="1"/>
            </p:cNvSpPr>
            <p:nvPr/>
          </p:nvSpPr>
          <p:spPr bwMode="auto">
            <a:xfrm>
              <a:off x="7475538" y="2108667"/>
              <a:ext cx="268287" cy="6334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Line 22"/>
            <p:cNvSpPr>
              <a:spLocks noChangeShapeType="1"/>
            </p:cNvSpPr>
            <p:nvPr/>
          </p:nvSpPr>
          <p:spPr bwMode="auto">
            <a:xfrm flipH="1">
              <a:off x="3009900" y="1465729"/>
              <a:ext cx="419100" cy="14192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Line 23"/>
            <p:cNvSpPr>
              <a:spLocks noChangeShapeType="1"/>
            </p:cNvSpPr>
            <p:nvPr/>
          </p:nvSpPr>
          <p:spPr bwMode="auto">
            <a:xfrm flipV="1">
              <a:off x="979488" y="2894479"/>
              <a:ext cx="49212" cy="711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Line 24"/>
            <p:cNvSpPr>
              <a:spLocks noChangeShapeType="1"/>
            </p:cNvSpPr>
            <p:nvPr/>
          </p:nvSpPr>
          <p:spPr bwMode="auto">
            <a:xfrm>
              <a:off x="1532965" y="1411942"/>
              <a:ext cx="94129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Rectangle 25"/>
            <p:cNvSpPr>
              <a:spLocks noChangeArrowheads="1"/>
            </p:cNvSpPr>
            <p:nvPr/>
          </p:nvSpPr>
          <p:spPr bwMode="auto">
            <a:xfrm>
              <a:off x="3008688" y="5685304"/>
              <a:ext cx="1608137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u="sng" dirty="0">
                  <a:latin typeface="Arial" charset="0"/>
                </a:rPr>
                <a:t>Thermal Management </a:t>
              </a:r>
            </a:p>
            <a:p>
              <a:pPr algn="l"/>
              <a:r>
                <a:rPr lang="en-US" sz="1200" u="sng" dirty="0">
                  <a:latin typeface="Arial" charset="0"/>
                </a:rPr>
                <a:t>Subsystem (TMS)</a:t>
              </a:r>
              <a:endParaRPr lang="en-US" sz="1200" u="sng" dirty="0"/>
            </a:p>
          </p:txBody>
        </p:sp>
        <p:sp>
          <p:nvSpPr>
            <p:cNvPr id="12307" name="Rectangle 26"/>
            <p:cNvSpPr>
              <a:spLocks noChangeArrowheads="1"/>
            </p:cNvSpPr>
            <p:nvPr/>
          </p:nvSpPr>
          <p:spPr bwMode="auto">
            <a:xfrm>
              <a:off x="3045200" y="6069479"/>
              <a:ext cx="2092325" cy="54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14300" indent="-114300" algn="l">
                <a:buFontTx/>
                <a:buChar char="•"/>
              </a:pPr>
              <a:r>
                <a:rPr lang="en-US" sz="1200" b="0" dirty="0"/>
                <a:t>Deployable “Batwings”</a:t>
              </a:r>
            </a:p>
            <a:p>
              <a:pPr marL="114300" indent="-114300" algn="l">
                <a:buFontTx/>
                <a:buChar char="•"/>
              </a:pPr>
              <a:r>
                <a:rPr lang="en-US" sz="1200" b="0" dirty="0"/>
                <a:t>Fixed Diagonal Shield</a:t>
              </a:r>
            </a:p>
            <a:p>
              <a:pPr marL="114300" indent="-114300" algn="l">
                <a:buFontTx/>
                <a:buChar char="•"/>
              </a:pPr>
              <a:r>
                <a:rPr lang="en-US" sz="1200" b="0" dirty="0"/>
                <a:t>Deployable Stray-Light “Bib”</a:t>
              </a:r>
            </a:p>
          </p:txBody>
        </p:sp>
        <p:sp>
          <p:nvSpPr>
            <p:cNvPr id="12308" name="Line 28"/>
            <p:cNvSpPr>
              <a:spLocks noChangeShapeType="1"/>
            </p:cNvSpPr>
            <p:nvPr/>
          </p:nvSpPr>
          <p:spPr bwMode="auto">
            <a:xfrm flipH="1">
              <a:off x="6315075" y="5513854"/>
              <a:ext cx="936625" cy="4191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32"/>
            <p:cNvSpPr>
              <a:spLocks noChangeShapeType="1"/>
            </p:cNvSpPr>
            <p:nvPr/>
          </p:nvSpPr>
          <p:spPr bwMode="auto">
            <a:xfrm flipV="1">
              <a:off x="4752975" y="5550367"/>
              <a:ext cx="1168400" cy="7651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Line 33"/>
            <p:cNvSpPr>
              <a:spLocks noChangeShapeType="1"/>
            </p:cNvSpPr>
            <p:nvPr/>
          </p:nvSpPr>
          <p:spPr bwMode="auto">
            <a:xfrm flipV="1">
              <a:off x="5092700" y="6209179"/>
              <a:ext cx="557213" cy="2492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1" name="Line 34"/>
            <p:cNvSpPr>
              <a:spLocks noChangeShapeType="1"/>
            </p:cNvSpPr>
            <p:nvPr/>
          </p:nvSpPr>
          <p:spPr bwMode="auto">
            <a:xfrm flipV="1">
              <a:off x="4710113" y="4847104"/>
              <a:ext cx="1138237" cy="12795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Rectangle 37"/>
            <p:cNvSpPr>
              <a:spLocks noChangeArrowheads="1"/>
            </p:cNvSpPr>
            <p:nvPr/>
          </p:nvSpPr>
          <p:spPr bwMode="auto">
            <a:xfrm>
              <a:off x="4514850" y="1051111"/>
              <a:ext cx="1598194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u="sng" dirty="0">
                  <a:solidFill>
                    <a:srgbClr val="000000"/>
                  </a:solidFill>
                  <a:latin typeface="Arial" charset="0"/>
                </a:rPr>
                <a:t>OTE Electronics</a:t>
              </a:r>
            </a:p>
            <a:p>
              <a:pPr algn="l">
                <a:buFontTx/>
                <a:buChar char="•"/>
              </a:pPr>
              <a:r>
                <a:rPr lang="en-US" sz="1200" b="0" dirty="0"/>
                <a:t> Cold Junction Box</a:t>
              </a:r>
            </a:p>
            <a:p>
              <a:pPr algn="l">
                <a:buFontTx/>
                <a:buChar char="•"/>
              </a:pPr>
              <a:r>
                <a:rPr lang="en-US" sz="1200" b="0" dirty="0"/>
                <a:t> </a:t>
              </a:r>
              <a:r>
                <a:rPr lang="en-US" sz="1200" b="0" dirty="0" err="1" smtClean="0"/>
                <a:t>Cryo</a:t>
              </a:r>
              <a:r>
                <a:rPr lang="en-US" sz="1200" b="0" dirty="0" smtClean="0"/>
                <a:t> </a:t>
              </a:r>
              <a:r>
                <a:rPr lang="en-US" sz="1200" b="0" dirty="0"/>
                <a:t>Multiplexer Units</a:t>
              </a:r>
            </a:p>
          </p:txBody>
        </p:sp>
        <p:sp>
          <p:nvSpPr>
            <p:cNvPr id="12313" name="Line 39"/>
            <p:cNvSpPr>
              <a:spLocks noChangeShapeType="1"/>
            </p:cNvSpPr>
            <p:nvPr/>
          </p:nvSpPr>
          <p:spPr bwMode="auto">
            <a:xfrm>
              <a:off x="5082989" y="1613647"/>
              <a:ext cx="117662" cy="747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2018" y="5677180"/>
              <a:ext cx="838200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7466620" y="5736665"/>
              <a:ext cx="1211213" cy="301357"/>
              <a:chOff x="7022869" y="6005605"/>
              <a:chExt cx="1211213" cy="301357"/>
            </a:xfrm>
          </p:grpSpPr>
          <p:pic>
            <p:nvPicPr>
              <p:cNvPr id="33" name="Picture 93" descr="noc_logo blue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022869" y="6005605"/>
                <a:ext cx="1211213" cy="211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7597588" y="6091518"/>
                <a:ext cx="45236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 err="1" smtClean="0">
                    <a:solidFill>
                      <a:srgbClr val="3366FF"/>
                    </a:solidFill>
                  </a:rPr>
                  <a:t>Astro</a:t>
                </a:r>
                <a:endParaRPr lang="en-US" b="1" i="1" dirty="0">
                  <a:solidFill>
                    <a:srgbClr val="3366FF"/>
                  </a:solidFill>
                </a:endParaRPr>
              </a:p>
            </p:txBody>
          </p:sp>
        </p:grpSp>
        <p:pic>
          <p:nvPicPr>
            <p:cNvPr id="37" name="Picture 93" descr="noc_logo bl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852105" y="1626347"/>
              <a:ext cx="1211213" cy="211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93" descr="noc_logo bl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65069" y="6323853"/>
              <a:ext cx="1211213" cy="211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3" descr="noc_logo bl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5857" y="6068358"/>
              <a:ext cx="1211213" cy="211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6161" y="1539969"/>
              <a:ext cx="838200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93" descr="noc_logo bl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931147"/>
              <a:ext cx="1211213" cy="211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90748" y="6004392"/>
              <a:ext cx="838200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8933" y="4065868"/>
              <a:ext cx="445807" cy="45066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3921" y="1058210"/>
              <a:ext cx="445807" cy="45066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6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5839" y="4971303"/>
              <a:ext cx="445807" cy="45066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34086" y="1596091"/>
              <a:ext cx="445807" cy="45066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57738" y="1844025"/>
              <a:ext cx="445807" cy="45066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51" name="Slide Number Placeholder 6"/>
          <p:cNvSpPr txBox="1">
            <a:spLocks/>
          </p:cNvSpPr>
          <p:nvPr/>
        </p:nvSpPr>
        <p:spPr bwMode="auto">
          <a:xfrm>
            <a:off x="8734582" y="6586514"/>
            <a:ext cx="437335" cy="257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EABCC-656C-4AEE-8AB1-6D99A011DF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+mj-lt"/>
              </a:rPr>
              <a:t>All 18 PMSAs are complete!!!</a:t>
            </a:r>
            <a:endParaRPr lang="en-US" sz="2800" dirty="0">
              <a:latin typeface="+mj-lt"/>
            </a:endParaRPr>
          </a:p>
        </p:txBody>
      </p:sp>
      <p:pic>
        <p:nvPicPr>
          <p:cNvPr id="22530" name="Picture 2" descr="\\costor\JWST\1_JWST_Lib\OTE\Pix\PMSA\XRCF\2011-09-17 XRCF Test 7 Unloading\Emmett\_ELG7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98488" y="1105094"/>
            <a:ext cx="7910512" cy="5263762"/>
          </a:xfrm>
          <a:prstGeom prst="rect">
            <a:avLst/>
          </a:prstGeom>
          <a:noFill/>
        </p:spPr>
      </p:pic>
      <p:sp>
        <p:nvSpPr>
          <p:cNvPr id="4" name="Slide Number Placeholder 6"/>
          <p:cNvSpPr txBox="1">
            <a:spLocks/>
          </p:cNvSpPr>
          <p:nvPr/>
        </p:nvSpPr>
        <p:spPr bwMode="auto">
          <a:xfrm>
            <a:off x="8734582" y="6586514"/>
            <a:ext cx="437335" cy="257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EABCC-656C-4AEE-8AB1-6D99A011DF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985147" y="1246492"/>
            <a:ext cx="5158854" cy="5324535"/>
          </a:xfrm>
          <a:prstGeom prst="rect">
            <a:avLst/>
          </a:prstGeom>
          <a:solidFill>
            <a:srgbClr val="000099"/>
          </a:solidFill>
        </p:spPr>
        <p:txBody>
          <a:bodyPr wrap="square" rtlCol="0" anchor="b">
            <a:spAutoFit/>
          </a:bodyPr>
          <a:lstStyle/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Composite Primary Mirror meets requirements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1" y="1257868"/>
            <a:ext cx="3944203" cy="5324535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6 PMSAs ready for </a:t>
            </a:r>
            <a:r>
              <a:rPr lang="en-US" sz="2000" dirty="0" err="1" smtClean="0">
                <a:solidFill>
                  <a:schemeClr val="bg1"/>
                </a:solidFill>
              </a:rPr>
              <a:t>cryo</a:t>
            </a:r>
            <a:r>
              <a:rPr lang="en-US" sz="2000" dirty="0" smtClean="0">
                <a:solidFill>
                  <a:schemeClr val="bg1"/>
                </a:solidFill>
              </a:rPr>
              <a:t> testing</a:t>
            </a: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 smtClean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974558" y="76200"/>
            <a:ext cx="595964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en-US" sz="2400" dirty="0" smtClean="0">
                <a:latin typeface="+mj-lt"/>
              </a:rPr>
              <a:t>Measured Primary Mirror Cryogenic </a:t>
            </a:r>
          </a:p>
          <a:p>
            <a:pPr lvl="0" eaLnBrk="0" hangingPunct="0"/>
            <a:r>
              <a:rPr lang="en-US" sz="2400" dirty="0" smtClean="0">
                <a:latin typeface="+mj-lt"/>
              </a:rPr>
              <a:t>Surface Figure Error meets requirements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pic>
        <p:nvPicPr>
          <p:cNvPr id="2" name="Picture 1" descr="JWST Mirr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788"/>
            <a:ext cx="3916907" cy="462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8728" y="1269242"/>
            <a:ext cx="5155272" cy="453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 txBox="1">
            <a:spLocks/>
          </p:cNvSpPr>
          <p:nvPr/>
        </p:nvSpPr>
        <p:spPr bwMode="auto">
          <a:xfrm>
            <a:off x="8734582" y="6586514"/>
            <a:ext cx="437335" cy="257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EABCC-656C-4AEE-8AB1-6D99A011DF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469" y="1988919"/>
            <a:ext cx="7152949" cy="486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+mj-lt"/>
              </a:rPr>
              <a:t>PMSA process durations improved with each production batch</a:t>
            </a:r>
            <a:endParaRPr lang="en-US" sz="2800" dirty="0">
              <a:latin typeface="+mj-lt"/>
            </a:endParaRPr>
          </a:p>
        </p:txBody>
      </p:sp>
      <p:sp>
        <p:nvSpPr>
          <p:cNvPr id="280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4928" y="1090078"/>
            <a:ext cx="8229600" cy="1148155"/>
          </a:xfrm>
          <a:solidFill>
            <a:srgbClr val="000099"/>
          </a:solidFill>
        </p:spPr>
        <p:txBody>
          <a:bodyPr/>
          <a:lstStyle/>
          <a:p>
            <a:pPr marL="53975" indent="-6350" eaLnBrk="1" hangingPunct="1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Final batch CCOS iterations &lt; ½ EDU iterations</a:t>
            </a:r>
          </a:p>
          <a:p>
            <a:pPr marL="53975" indent="-6350" eaLnBrk="1" hangingPunct="1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So, the final batch completed months ahead of schedule.</a:t>
            </a:r>
          </a:p>
          <a:p>
            <a:pPr marL="287338" indent="-6350" eaLnBrk="1" hangingPunct="1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355255" y="2743766"/>
            <a:ext cx="6587875" cy="3013767"/>
            <a:chOff x="155" y="31"/>
            <a:chExt cx="5902" cy="2700"/>
          </a:xfrm>
        </p:grpSpPr>
        <p:sp>
          <p:nvSpPr>
            <p:cNvPr id="280584" name="Rectangle 6"/>
            <p:cNvSpPr>
              <a:spLocks/>
            </p:cNvSpPr>
            <p:nvPr/>
          </p:nvSpPr>
          <p:spPr bwMode="auto">
            <a:xfrm>
              <a:off x="4878" y="31"/>
              <a:ext cx="412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 b="1" dirty="0">
                  <a:latin typeface="Helvetica" charset="0"/>
                  <a:cs typeface="Helvetica" charset="0"/>
                  <a:sym typeface="Helvetica" charset="0"/>
                </a:rPr>
                <a:t>EDU</a:t>
              </a:r>
            </a:p>
          </p:txBody>
        </p:sp>
        <p:sp>
          <p:nvSpPr>
            <p:cNvPr id="280585" name="Rectangle 7"/>
            <p:cNvSpPr>
              <a:spLocks/>
            </p:cNvSpPr>
            <p:nvPr/>
          </p:nvSpPr>
          <p:spPr bwMode="auto">
            <a:xfrm>
              <a:off x="4786" y="1487"/>
              <a:ext cx="1271" cy="2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 b="1" dirty="0">
                  <a:latin typeface="Helvetica" charset="0"/>
                  <a:cs typeface="Helvetica" charset="0"/>
                  <a:sym typeface="Helvetica" charset="0"/>
                </a:rPr>
                <a:t>Flight mirrors</a:t>
              </a:r>
            </a:p>
          </p:txBody>
        </p:sp>
        <p:sp>
          <p:nvSpPr>
            <p:cNvPr id="280586" name="AutoShape 8"/>
            <p:cNvSpPr>
              <a:spLocks/>
            </p:cNvSpPr>
            <p:nvPr/>
          </p:nvSpPr>
          <p:spPr bwMode="auto">
            <a:xfrm>
              <a:off x="155" y="1266"/>
              <a:ext cx="2242" cy="1465"/>
            </a:xfrm>
            <a:prstGeom prst="roundRect">
              <a:avLst>
                <a:gd name="adj" fmla="val 10787"/>
              </a:avLst>
            </a:prstGeom>
            <a:noFill/>
            <a:ln w="508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0587" name="Line 9"/>
            <p:cNvSpPr>
              <a:spLocks noChangeShapeType="1"/>
            </p:cNvSpPr>
            <p:nvPr/>
          </p:nvSpPr>
          <p:spPr bwMode="auto">
            <a:xfrm rot="10800000" flipH="1">
              <a:off x="2398" y="1632"/>
              <a:ext cx="2338" cy="37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0588" name="Line 10"/>
            <p:cNvSpPr>
              <a:spLocks noChangeShapeType="1"/>
            </p:cNvSpPr>
            <p:nvPr/>
          </p:nvSpPr>
          <p:spPr bwMode="auto">
            <a:xfrm rot="10800000" flipH="1">
              <a:off x="1786" y="167"/>
              <a:ext cx="3054" cy="63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80583" name="Rectangle 11"/>
          <p:cNvSpPr>
            <a:spLocks/>
          </p:cNvSpPr>
          <p:nvPr/>
        </p:nvSpPr>
        <p:spPr bwMode="auto">
          <a:xfrm>
            <a:off x="6102026" y="5787386"/>
            <a:ext cx="2821778" cy="678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2000" b="1" dirty="0">
                <a:solidFill>
                  <a:srgbClr val="000099"/>
                </a:solidFill>
                <a:latin typeface="Helvetica" charset="0"/>
                <a:cs typeface="Helvetica" charset="0"/>
                <a:sym typeface="Helvetica" charset="0"/>
              </a:rPr>
              <a:t>Excellent convergence rate on flight </a:t>
            </a:r>
            <a:r>
              <a:rPr lang="en-US" sz="2000" b="1" dirty="0" smtClean="0">
                <a:solidFill>
                  <a:srgbClr val="000099"/>
                </a:solidFill>
                <a:latin typeface="Helvetica" charset="0"/>
                <a:cs typeface="Helvetica" charset="0"/>
                <a:sym typeface="Helvetica" charset="0"/>
              </a:rPr>
              <a:t>mirrors</a:t>
            </a:r>
            <a:endParaRPr lang="en-US" sz="2000" b="1" dirty="0">
              <a:solidFill>
                <a:srgbClr val="000099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2" name="Slide Number Placeholder 6"/>
          <p:cNvSpPr txBox="1">
            <a:spLocks/>
          </p:cNvSpPr>
          <p:nvPr/>
        </p:nvSpPr>
        <p:spPr bwMode="auto">
          <a:xfrm>
            <a:off x="8734582" y="6586514"/>
            <a:ext cx="437335" cy="257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EABCC-656C-4AEE-8AB1-6D99A011DF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+mj-lt"/>
              </a:rPr>
              <a:t>Flight SMA is Complete</a:t>
            </a:r>
            <a:endParaRPr lang="en-US" sz="2800" dirty="0">
              <a:latin typeface="+mj-lt"/>
            </a:endParaRPr>
          </a:p>
        </p:txBody>
      </p:sp>
      <p:pic>
        <p:nvPicPr>
          <p:cNvPr id="27650" name="Picture 2" descr="\\costor\JWST\1_JWST_Lib\OTE\Pix\SMA\SM2\20111114 SM2 Final Pack\DSC_0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47298"/>
            <a:ext cx="4041191" cy="267979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79405" y="4326632"/>
            <a:ext cx="3100589" cy="218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463105"/>
            <a:ext cx="2852757" cy="31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grpSp>
        <p:nvGrpSpPr>
          <p:cNvPr id="17" name="Group 16"/>
          <p:cNvGrpSpPr/>
          <p:nvPr/>
        </p:nvGrpSpPr>
        <p:grpSpPr>
          <a:xfrm>
            <a:off x="5776681" y="3944204"/>
            <a:ext cx="3599335" cy="2587076"/>
            <a:chOff x="5974042" y="1951430"/>
            <a:chExt cx="2897004" cy="2082265"/>
          </a:xfrm>
        </p:grpSpPr>
        <p:sp>
          <p:nvSpPr>
            <p:cNvPr id="5" name="TextBox 4"/>
            <p:cNvSpPr txBox="1"/>
            <p:nvPr/>
          </p:nvSpPr>
          <p:spPr>
            <a:xfrm>
              <a:off x="5974042" y="1951430"/>
              <a:ext cx="2897004" cy="247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20K SMA Measured Surface Figure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148687" y="2204895"/>
              <a:ext cx="2547714" cy="1828800"/>
              <a:chOff x="6207274" y="2464207"/>
              <a:chExt cx="2547714" cy="1828800"/>
            </a:xfrm>
          </p:grpSpPr>
          <p:pic>
            <p:nvPicPr>
              <p:cNvPr id="4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07274" y="2464207"/>
                <a:ext cx="2448166" cy="182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Rectangle 14"/>
              <p:cNvSpPr/>
              <p:nvPr/>
            </p:nvSpPr>
            <p:spPr bwMode="auto">
              <a:xfrm>
                <a:off x="8241475" y="2541319"/>
                <a:ext cx="427512" cy="10687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158350" y="2493819"/>
                <a:ext cx="59663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 Black" pitchFamily="34" charset="0"/>
                  </a:rPr>
                  <a:t>14.7nm</a:t>
                </a:r>
                <a:endParaRPr lang="en-US" dirty="0">
                  <a:latin typeface="Arial Black" pitchFamily="34" charset="0"/>
                </a:endParaRPr>
              </a:p>
            </p:txBody>
          </p:sp>
        </p:grp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135272" y="1131021"/>
            <a:ext cx="5008727" cy="2649409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350" lvl="0" indent="-6350">
              <a:spcBef>
                <a:spcPct val="65000"/>
              </a:spcBef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  <a:cs typeface="+mn-cs"/>
              </a:rPr>
              <a:t>SMA SFE:  19.8nm RMS SFE (including measurement uncertainty) vs. 23.5nm </a:t>
            </a:r>
            <a:r>
              <a:rPr lang="en-US" sz="2000" kern="0" dirty="0" err="1" smtClean="0">
                <a:solidFill>
                  <a:schemeClr val="bg1"/>
                </a:solidFill>
                <a:latin typeface="+mn-lt"/>
                <a:cs typeface="+mn-cs"/>
              </a:rPr>
              <a:t>req’t</a:t>
            </a:r>
            <a:endParaRPr lang="en-US" sz="2000" kern="0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marL="6350" lvl="0" indent="-6350">
              <a:spcBef>
                <a:spcPct val="65000"/>
              </a:spcBef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  <a:cs typeface="+mn-cs"/>
              </a:rPr>
              <a:t>On convex mirror 0.7 meters in diameter.</a:t>
            </a:r>
          </a:p>
          <a:p>
            <a:pPr marL="6350" lvl="0" indent="-6350">
              <a:spcBef>
                <a:spcPct val="65000"/>
              </a:spcBef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  <a:cs typeface="+mn-cs"/>
              </a:rPr>
              <a:t>One of the more challenging tasks on the program, and therefore, one of the more spectacular achievements.</a:t>
            </a:r>
          </a:p>
          <a:p>
            <a:pPr marL="287338" marR="0" lvl="0" indent="-6350" algn="l" defTabSz="914400" rtl="0" eaLnBrk="1" fontAlgn="base" latinLnBrk="0" hangingPunct="1">
              <a:lnSpc>
                <a:spcPct val="100000"/>
              </a:lnSpc>
              <a:spcBef>
                <a:spcPct val="6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Slide Number Placeholder 6"/>
          <p:cNvSpPr txBox="1">
            <a:spLocks/>
          </p:cNvSpPr>
          <p:nvPr/>
        </p:nvSpPr>
        <p:spPr bwMode="auto">
          <a:xfrm>
            <a:off x="8734582" y="6586514"/>
            <a:ext cx="437335" cy="257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EABCC-656C-4AEE-8AB1-6D99A011DF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500758" y="1699053"/>
          <a:ext cx="4103208" cy="1655922"/>
        </p:xfrm>
        <a:graphic>
          <a:graphicData uri="http://schemas.openxmlformats.org/drawingml/2006/table">
            <a:tbl>
              <a:tblPr/>
              <a:tblGrid>
                <a:gridCol w="807523"/>
                <a:gridCol w="950913"/>
                <a:gridCol w="984765"/>
                <a:gridCol w="569226"/>
                <a:gridCol w="790781"/>
              </a:tblGrid>
              <a:tr h="62150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Mirror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Measured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(RMS SFE)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Uncertainty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(RMS SFE)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Total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(RMS SFE)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Require-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ment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pitchFamily="1" charset="0"/>
                        <a:ea typeface="ヒラギノ角ゴ ProN W6" pitchFamily="1" charset="-128"/>
                        <a:sym typeface="Gill Sans" pitchFamily="1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(RMS SFE)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Tertiary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18.1 nm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9.5 nm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20.5 nm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23.2 nm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E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Fine Steering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13.9 nm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4.9 nm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14.7 nm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1" charset="0"/>
                          <a:ea typeface="ヒラギノ角ゴ ProN W6" pitchFamily="1" charset="-128"/>
                          <a:sym typeface="Gill Sans" pitchFamily="1" charset="0"/>
                        </a:rPr>
                        <a:t>18.7 nm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F7"/>
                    </a:solidFill>
                  </a:tcPr>
                </a:tc>
              </a:tr>
            </a:tbl>
          </a:graphicData>
        </a:graphic>
      </p:graphicFrame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955342" y="76200"/>
            <a:ext cx="5978857" cy="838200"/>
          </a:xfrm>
        </p:spPr>
        <p:txBody>
          <a:bodyPr/>
          <a:lstStyle/>
          <a:p>
            <a:r>
              <a:rPr lang="en-US" dirty="0" smtClean="0"/>
              <a:t>The fully integrated AOS is in final test</a:t>
            </a:r>
            <a:endParaRPr lang="en-US" dirty="0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536382" y="3463315"/>
            <a:ext cx="2305315" cy="2930120"/>
            <a:chOff x="9661851" y="5562600"/>
            <a:chExt cx="3057199" cy="3886200"/>
          </a:xfrm>
        </p:grpSpPr>
        <p:pic>
          <p:nvPicPr>
            <p:cNvPr id="89137" name="Picture 12"/>
            <p:cNvPicPr>
              <a:picLocks noChangeAspect="1"/>
            </p:cNvPicPr>
            <p:nvPr/>
          </p:nvPicPr>
          <p:blipFill>
            <a:blip r:embed="rId3" cstate="print"/>
            <a:srcRect t="21538" r="30292" b="15385"/>
            <a:stretch>
              <a:fillRect/>
            </a:stretch>
          </p:blipFill>
          <p:spPr bwMode="auto">
            <a:xfrm>
              <a:off x="10384841" y="7641265"/>
              <a:ext cx="2334209" cy="1599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/>
            <a:srcRect l="18150" t="20323" r="22185" b="11613"/>
            <a:stretch>
              <a:fillRect/>
            </a:stretch>
          </p:blipFill>
          <p:spPr bwMode="auto">
            <a:xfrm>
              <a:off x="10385674" y="5743575"/>
              <a:ext cx="2077816" cy="164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1600" dir="2700000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 bwMode="auto">
            <a:xfrm>
              <a:off x="9752225" y="6466367"/>
              <a:ext cx="590868" cy="2892722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l">
                <a:defRPr/>
              </a:pPr>
              <a:r>
                <a:rPr lang="en-US" sz="1500" dirty="0">
                  <a:solidFill>
                    <a:schemeClr val="tx2"/>
                  </a:solidFill>
                  <a:latin typeface="Helvetica"/>
                  <a:cs typeface="Helvetica"/>
                </a:rPr>
                <a:t>Tertiary Mirror</a:t>
              </a:r>
            </a:p>
          </p:txBody>
        </p:sp>
        <p:sp>
          <p:nvSpPr>
            <p:cNvPr id="89140" name="Rectangle 41"/>
            <p:cNvSpPr>
              <a:spLocks noChangeArrowheads="1"/>
            </p:cNvSpPr>
            <p:nvPr/>
          </p:nvSpPr>
          <p:spPr bwMode="auto">
            <a:xfrm>
              <a:off x="9661851" y="5562600"/>
              <a:ext cx="2982330" cy="388620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23558" y="3463315"/>
            <a:ext cx="1758312" cy="2930120"/>
            <a:chOff x="7132308" y="3463315"/>
            <a:chExt cx="1758312" cy="2930120"/>
          </a:xfrm>
        </p:grpSpPr>
        <p:pic>
          <p:nvPicPr>
            <p:cNvPr id="89145" name="Picture 13"/>
            <p:cNvPicPr>
              <a:picLocks noChangeAspect="1"/>
            </p:cNvPicPr>
            <p:nvPr/>
          </p:nvPicPr>
          <p:blipFill>
            <a:blip r:embed="rId5" cstate="print"/>
            <a:srcRect r="22737"/>
            <a:stretch>
              <a:fillRect/>
            </a:stretch>
          </p:blipFill>
          <p:spPr bwMode="auto">
            <a:xfrm>
              <a:off x="7541218" y="5030588"/>
              <a:ext cx="1294881" cy="128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/>
            <a:srcRect l="5205" t="4790" r="5205" b="6386"/>
            <a:stretch>
              <a:fillRect/>
            </a:stretch>
          </p:blipFill>
          <p:spPr bwMode="auto">
            <a:xfrm>
              <a:off x="7609889" y="3667993"/>
              <a:ext cx="1135900" cy="1223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1600" dir="2700000" rotWithShape="0">
                <a:srgbClr val="808080">
                  <a:alpha val="48999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 bwMode="auto">
            <a:xfrm>
              <a:off x="7132308" y="3804027"/>
              <a:ext cx="445551" cy="2491477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l">
                <a:defRPr/>
              </a:pPr>
              <a:r>
                <a:rPr lang="en-US" sz="1500" dirty="0">
                  <a:solidFill>
                    <a:schemeClr val="tx2"/>
                  </a:solidFill>
                  <a:latin typeface="Helvetica"/>
                  <a:cs typeface="Helvetica"/>
                </a:rPr>
                <a:t>Fine Steering Mirror</a:t>
              </a:r>
            </a:p>
          </p:txBody>
        </p:sp>
        <p:sp>
          <p:nvSpPr>
            <p:cNvPr id="89148" name="Rectangle 37"/>
            <p:cNvSpPr>
              <a:spLocks noChangeArrowheads="1"/>
            </p:cNvSpPr>
            <p:nvPr/>
          </p:nvSpPr>
          <p:spPr bwMode="auto">
            <a:xfrm>
              <a:off x="7132308" y="3463315"/>
              <a:ext cx="1758312" cy="293012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5" descr="\\costor\JWST\1_JWST_Lib\OTE\Pix\AOS\AOS Flight\2012 3-21 Vibe\Ready for the Tent\IMG_1295.JPG"/>
          <p:cNvPicPr>
            <a:picLocks noChangeAspect="1" noChangeArrowheads="1"/>
          </p:cNvPicPr>
          <p:nvPr/>
        </p:nvPicPr>
        <p:blipFill>
          <a:blip r:embed="rId7" cstate="print"/>
          <a:srcRect t="6916" b="11265"/>
          <a:stretch>
            <a:fillRect/>
          </a:stretch>
        </p:blipFill>
        <p:spPr bwMode="auto">
          <a:xfrm>
            <a:off x="573694" y="1721916"/>
            <a:ext cx="3657600" cy="2244437"/>
          </a:xfrm>
          <a:prstGeom prst="rect">
            <a:avLst/>
          </a:prstGeom>
          <a:noFill/>
        </p:spPr>
      </p:pic>
      <p:pic>
        <p:nvPicPr>
          <p:cNvPr id="27" name="Picture 6" descr="\\costor\JWST\1_JWST_Lib\OTE\Pix\AOS\AOS Flight\2012 3-21 Vibe\Ready for the Tent\IMG_1297.JPG"/>
          <p:cNvPicPr>
            <a:picLocks noChangeAspect="1" noChangeArrowheads="1"/>
          </p:cNvPicPr>
          <p:nvPr/>
        </p:nvPicPr>
        <p:blipFill>
          <a:blip r:embed="rId8" cstate="print"/>
          <a:srcRect t="4545" b="10606"/>
          <a:stretch>
            <a:fillRect/>
          </a:stretch>
        </p:blipFill>
        <p:spPr bwMode="auto">
          <a:xfrm>
            <a:off x="580880" y="4025741"/>
            <a:ext cx="3657600" cy="2327564"/>
          </a:xfrm>
          <a:prstGeom prst="rect">
            <a:avLst/>
          </a:prstGeom>
          <a:noFill/>
        </p:spPr>
      </p:pic>
      <p:sp>
        <p:nvSpPr>
          <p:cNvPr id="20" name="Slide Number Placeholder 6"/>
          <p:cNvSpPr txBox="1">
            <a:spLocks/>
          </p:cNvSpPr>
          <p:nvPr/>
        </p:nvSpPr>
        <p:spPr bwMode="auto">
          <a:xfrm>
            <a:off x="8734582" y="6586514"/>
            <a:ext cx="437335" cy="257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EABCC-656C-4AEE-8AB1-6D99A011DF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990" y="76200"/>
            <a:ext cx="6428096" cy="838200"/>
          </a:xfrm>
        </p:spPr>
        <p:txBody>
          <a:bodyPr/>
          <a:lstStyle/>
          <a:p>
            <a:r>
              <a:rPr lang="en-US" dirty="0" smtClean="0">
                <a:cs typeface="Arial" pitchFamily="34" charset="0"/>
              </a:rPr>
              <a:t>System transmission meets requirements</a:t>
            </a:r>
            <a:endParaRPr lang="en-US" dirty="0">
              <a:cs typeface="Arial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6901" y="1119287"/>
            <a:ext cx="755332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6"/>
          <p:cNvSpPr txBox="1">
            <a:spLocks/>
          </p:cNvSpPr>
          <p:nvPr/>
        </p:nvSpPr>
        <p:spPr bwMode="auto">
          <a:xfrm>
            <a:off x="8734582" y="6586514"/>
            <a:ext cx="437335" cy="257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EABCC-656C-4AEE-8AB1-6D99A011DF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MTOOLS" val="&lt;WMTools ver=&quot;1.0&quot;&gt;&lt;Timings time=&quot;3/6/2008 12:03:03 PM&quot;&gt;&lt;Slide id=&quot;335&quot; dur=&quot;.609375&quot;/&gt;&lt;Slide id=&quot;337&quot; dur=&quot;13.53516&quot;/&gt;&lt;Slide id=&quot;335&quot; dur=&quot;.765625&quot;/&gt;&lt;Slide id=&quot;337&quot; dur=&quot;4.699219&quot;/&gt;&lt;Slide id=&quot;312&quot; dur=&quot;2.902344&quot;/&gt;&lt;Slide id=&quot;313&quot; dur=&quot;7.195313&quot;/&gt;&lt;Slide id=&quot;316&quot; dur=&quot;10.69141&quot;/&gt;&lt;Slide id=&quot;317&quot; dur=&quot;1.734375&quot;/&gt;&lt;Slide id=&quot;336&quot; dur=&quot;1.703125&quot;/&gt;&lt;Slide id=&quot;338&quot; dur=&quot;1&quot;/&gt;&lt;/Timings&gt;&lt;/WMTools&gt;"/>
</p:tagLst>
</file>

<file path=ppt/theme/theme1.xml><?xml version="1.0" encoding="utf-8"?>
<a:theme xmlns:a="http://schemas.openxmlformats.org/drawingml/2006/main" name="1_CorpTemplate">
  <a:themeElements>
    <a:clrScheme name="CorpTemplate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AA"/>
      </a:accent1>
      <a:accent2>
        <a:srgbClr val="CC0000"/>
      </a:accent2>
      <a:accent3>
        <a:srgbClr val="FFFFFF"/>
      </a:accent3>
      <a:accent4>
        <a:srgbClr val="000000"/>
      </a:accent4>
      <a:accent5>
        <a:srgbClr val="AAB6D2"/>
      </a:accent5>
      <a:accent6>
        <a:srgbClr val="B90000"/>
      </a:accent6>
      <a:hlink>
        <a:srgbClr val="4FAFFF"/>
      </a:hlink>
      <a:folHlink>
        <a:srgbClr val="009600"/>
      </a:folHlink>
    </a:clrScheme>
    <a:fontScheme name="CorpTemplat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Corp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5DAA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B6D2"/>
        </a:accent5>
        <a:accent6>
          <a:srgbClr val="B90000"/>
        </a:accent6>
        <a:hlink>
          <a:srgbClr val="4FAFFF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5DAA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B6D2"/>
        </a:accent5>
        <a:accent6>
          <a:srgbClr val="B90000"/>
        </a:accent6>
        <a:hlink>
          <a:srgbClr val="4FAFFF"/>
        </a:hlink>
        <a:folHlink>
          <a:srgbClr val="009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corp_template</Template>
  <TotalTime>21234</TotalTime>
  <Words>525</Words>
  <Application>Microsoft Office PowerPoint</Application>
  <PresentationFormat>On-screen Show (4:3)</PresentationFormat>
  <Paragraphs>155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1_CorpTemplate</vt:lpstr>
      <vt:lpstr>Slide 1</vt:lpstr>
      <vt:lpstr>JWST Observatory Breakdown</vt:lpstr>
      <vt:lpstr>OTE Architecture Overview</vt:lpstr>
      <vt:lpstr>All 18 PMSAs are complete!!!</vt:lpstr>
      <vt:lpstr>Slide 5</vt:lpstr>
      <vt:lpstr>PMSA process durations improved with each production batch</vt:lpstr>
      <vt:lpstr>Flight SMA is Complete</vt:lpstr>
      <vt:lpstr>The fully integrated AOS is in final test</vt:lpstr>
      <vt:lpstr>System transmission meets requirements</vt:lpstr>
      <vt:lpstr>OTE Structure Status</vt:lpstr>
      <vt:lpstr>OTE Electronics are progressing well</vt:lpstr>
      <vt:lpstr>OTE Integration and Test Preparation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Remi</dc:creator>
  <cp:lastModifiedBy>User</cp:lastModifiedBy>
  <cp:revision>1009</cp:revision>
  <dcterms:created xsi:type="dcterms:W3CDTF">2007-12-05T18:39:31Z</dcterms:created>
  <dcterms:modified xsi:type="dcterms:W3CDTF">2012-07-05T15:02:48Z</dcterms:modified>
</cp:coreProperties>
</file>